
<file path=[Content_Types].xml><?xml version="1.0" encoding="utf-8"?>
<Types xmlns="http://schemas.openxmlformats.org/package/2006/content-types">
  <Default ContentType="image/png" Extension="png"/>
  <Default ContentType="image/x-emf" Extension="emf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2" r:id="rId3"/>
    <p:sldId id="295" r:id="rId4"/>
    <p:sldId id="313" r:id="rId5"/>
    <p:sldId id="314" r:id="rId6"/>
    <p:sldId id="315" r:id="rId7"/>
    <p:sldId id="299" r:id="rId8"/>
    <p:sldId id="301" r:id="rId9"/>
    <p:sldId id="316" r:id="rId10"/>
    <p:sldId id="310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0"/>
    <p:restoredTop sz="94715"/>
  </p:normalViewPr>
  <p:slideViewPr>
    <p:cSldViewPr snapToGrid="0">
      <p:cViewPr varScale="1">
        <p:scale>
          <a:sx n="106" d="100"/>
          <a:sy n="106" d="100"/>
        </p:scale>
        <p:origin x="14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64E3F-6A29-460B-B5DE-681299422F0F}" type="datetimeFigureOut">
              <a:rPr lang="x-none" smtClean="0"/>
              <a:t>12.01.2024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D0B09-3FBF-4916-A65C-5B851044AB6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99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01677-EC38-4D8F-9799-517652D07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986297-5211-4F81-98AC-910E0F6D6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FAFF9F-B00A-402F-9F45-300A7E98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12.01.2024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A75F01-12CA-4FD7-B2F4-A847C7D4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C4A9CB-D720-4C47-AB45-D1E5C49E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410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9990B-06C8-4DE4-B9FF-4F238242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1FF041-9402-4B29-83F3-C34A69442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DDE674-24F3-46FE-AA07-DF0346EFB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12.01.2024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BE5477-A11D-4401-98CA-DBA38AA8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E5E7DC-A875-47FB-A861-4BF4E18D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780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402A7F-FC59-4C05-83E5-C95365EE6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389D4C-C003-4605-8C7F-DEAA32A6A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EE098-F6FF-4204-A55A-0B1036DDB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12.01.2024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77320F-2A15-42F1-BD22-0E6659A8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9566B-E55C-428B-BC3A-8A672E66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566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040D1-7A8B-442B-87E2-4343EBF5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03B3AA-F217-4982-9AEA-78BC38557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F017C2-BB2A-435C-94EC-12DCF3F7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12.01.2024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8EEBC-FCE7-498A-A789-3F39C4C5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A4C20E-C5DF-4170-8C7B-DD8E6C12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283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8F55-55D2-44CC-884D-E7D28B32D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9EBDD4-A1D5-43AD-8470-FBB57CE0C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0B64E4-7E9F-4F62-8C86-DAB9146D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12.01.2024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0E7C28-8871-44BD-9A5A-6D506DF2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2E258E-38FF-40A0-866B-1D8F9B67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227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7A26C-4EB2-4559-96FC-0A6E1F6F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0565A6-CCDA-4B91-9CFC-CBE54FBFD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827ED8-F281-4369-ACE8-AC543EE9F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6FB123-DA9A-4686-BE78-C83E7DC2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12.01.2024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C93A67-5D5B-4C81-88E8-8D32233D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9AC197-15EB-46FD-BDEF-BF17D72A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123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2C826-445C-427F-9322-0E6F1617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00FA69-250A-48C0-987F-8C021E920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10C326-C9BA-40DA-98BF-2EDCBF147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EC2EF2-467A-401C-B1AA-97A62248A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326C77-44A8-4108-BC9F-6FFD07515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37594E3-547A-4C30-B063-F00BB2A4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12.01.2024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6DB316-4A1B-4483-B8F6-E5D5DE082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6B2E51-8D49-4B6A-B61E-7EB2D54C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197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132DE-31B3-46EF-B0C9-492B79DB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62A261-F01E-4B83-AEDB-E1DBC2C3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12.01.2024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61B17B-BEBC-455C-A77D-0E363D2E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8F4119-A335-46C0-981A-13B0404A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412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E1E03A-ACF5-413F-8B6D-D0EF29901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12.01.2024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367C14-56B8-481A-A8DD-460B0FD7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BD7BAF-1D88-4BA2-A0E4-EA11D2704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339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C0963-32B9-4085-A362-2D0D2D39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1D50F6-C1E1-4843-AE20-6C84EDD6A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CC03CF-B63A-4861-8EA5-15258D0A4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D04496-481C-42F0-951F-931E9A231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12.01.2024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11F75D-6141-45B2-B244-EEB69EEAA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388B06-D5CA-42A5-9297-90ECAF68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857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0CD0A-C289-44B5-A7BA-87F47550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57B0E8-87D3-4DB8-A5BC-547EF7924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1EAE90-78D8-40E0-9375-25DB0672C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1E6A6D-B414-4383-AED0-ECE0A915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12.01.2024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1A026E-0CE5-4B2B-B582-952232EE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22C1F8-B102-4523-9D2E-97FD7829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510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A4A21-CAC5-4DD3-A21A-053349D6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E3CC3C-ACDA-4109-80FF-A2FBF1347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9D5856-CF07-4181-9A0D-3AF689FDC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37963-2EF9-4A9C-AFC9-A7BC1B00C632}" type="datetimeFigureOut">
              <a:rPr lang="x-none" smtClean="0"/>
              <a:t>12.01.2024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F6F389-8DAC-4827-9199-B59DC0E59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B7670-86F6-4226-8C8A-BFD433D22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303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.pn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4.png" Type="http://schemas.openxmlformats.org/officeDocument/2006/relationships/image"/><Relationship Id="rId4" Target="../media/image3.gif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../media/image3.gif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.gif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gif"/></Relationships>
</file>

<file path=ppt/slides/_rels/slide4.xml.rels><?xml version="1.0" encoding="UTF-8" standalone="yes" ?><Relationships xmlns="http://schemas.openxmlformats.org/package/2006/relationships"><Relationship Id="rId3" Target="../media/image3.gif" Type="http://schemas.openxmlformats.org/officeDocument/2006/relationships/image"/><Relationship Id="rId2" Target="../media/image8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3.gi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3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gif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 ?><Relationships xmlns="http://schemas.openxmlformats.org/package/2006/relationships"><Relationship Id="rId3" Target="../media/image3.gif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A9C6D-7ECF-434E-A21F-B510CDAC4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A2047B-F58A-4033-9094-0C71E496B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ABF349-09CB-4310-A83F-5F5DE990A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F451D9-70AE-46B5-81CB-BC7261B9B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7" y="8562"/>
            <a:ext cx="12192000" cy="68494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7FEFE5F-CC76-4A95-866E-E477C3990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57" y="366028"/>
            <a:ext cx="1096703" cy="12922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2B13B5-8B41-4FE7-9029-3641F7352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976" y="304994"/>
            <a:ext cx="1400355" cy="1414269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0624E1B-33B7-4752-9AAE-70F62579C7FE}"/>
              </a:ext>
            </a:extLst>
          </p:cNvPr>
          <p:cNvSpPr/>
          <p:nvPr/>
        </p:nvSpPr>
        <p:spPr>
          <a:xfrm>
            <a:off x="956756" y="2475597"/>
            <a:ext cx="10278487" cy="2109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6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КАЧЕСТВА – ЗАЛОГ УСПЕХА </a:t>
            </a:r>
            <a:endParaRPr lang="ru-BY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6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СОЦИАЛЬНО-ЭКОНОМИЧЕСКОГО РАЗВИТИЯ СТРАНЫ</a:t>
            </a:r>
            <a:endParaRPr lang="ru-BY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27ED105-2117-4552-AC53-2E4A7C60F873}"/>
              </a:ext>
            </a:extLst>
          </p:cNvPr>
          <p:cNvSpPr/>
          <p:nvPr/>
        </p:nvSpPr>
        <p:spPr>
          <a:xfrm>
            <a:off x="4773716" y="6313144"/>
            <a:ext cx="2571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Минск, январь 2024</a:t>
            </a:r>
            <a:endParaRPr lang="x-none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92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4BE0D0-CA4D-D0BC-6693-2A157C5DB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004"/>
            <a:ext cx="484882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ACC47A9-9589-422C-B4DA-5E66680A0BC4}"/>
              </a:ext>
            </a:extLst>
          </p:cNvPr>
          <p:cNvSpPr/>
          <p:nvPr/>
        </p:nvSpPr>
        <p:spPr>
          <a:xfrm>
            <a:off x="4370517" y="861323"/>
            <a:ext cx="6958675" cy="163269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Качественный подход – это еще и уважение к себе.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Жить и работать по принципам качества – значит находиться в постоянном личном совершенствовании:</a:t>
            </a:r>
            <a:endParaRPr lang="ru-BY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8C722C-5267-4B60-AFFC-C496BD5A43F2}"/>
              </a:ext>
            </a:extLst>
          </p:cNvPr>
          <p:cNvSpPr/>
          <p:nvPr/>
        </p:nvSpPr>
        <p:spPr>
          <a:xfrm>
            <a:off x="4403150" y="2807983"/>
            <a:ext cx="7371713" cy="3889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непрерывно развиваться, получать знания;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следить за своим здоровьем;</a:t>
            </a: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жизни человека важное значение имеет его   </a:t>
            </a: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культурный </a:t>
            </a:r>
            <a:r>
              <a:rPr lang="ru-RU" sz="2400" b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досуг</a:t>
            </a:r>
            <a:r>
              <a:rPr lang="ru-RU" sz="2400" b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поддерживать хорошую физическую форму;</a:t>
            </a: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жить в семейном согласии и мире с </a:t>
            </a: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окружающими людьми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ru-BY" sz="22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B44B39-D343-4006-8906-9A02ABB90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0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B5384CC-962F-94BB-3469-922362B57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5988" y="-540890"/>
            <a:ext cx="14757988" cy="737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698703-7137-4CFF-9B24-E287FE400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2E9BE9-DDD0-FA72-EF9A-DCB4E38D86AA}"/>
              </a:ext>
            </a:extLst>
          </p:cNvPr>
          <p:cNvSpPr txBox="1"/>
          <p:nvPr/>
        </p:nvSpPr>
        <p:spPr>
          <a:xfrm>
            <a:off x="1938724" y="1090688"/>
            <a:ext cx="9867013" cy="1077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Беларуси 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качество рассматривается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 первую очередь,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 позиции качества жизни людей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BY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2E4DD-1758-0009-54C2-0C3C0026BF4D}"/>
              </a:ext>
            </a:extLst>
          </p:cNvPr>
          <p:cNvSpPr txBox="1"/>
          <p:nvPr/>
        </p:nvSpPr>
        <p:spPr>
          <a:xfrm>
            <a:off x="4725909" y="2293952"/>
            <a:ext cx="7079828" cy="95410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этом каждый из нас является не только потребителем, но и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создателем качества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BY" sz="2800" dirty="0"/>
          </a:p>
        </p:txBody>
      </p:sp>
    </p:spTree>
    <p:extLst>
      <p:ext uri="{BB962C8B-B14F-4D97-AF65-F5344CB8AC3E}">
        <p14:creationId xmlns:p14="http://schemas.microsoft.com/office/powerpoint/2010/main" val="46981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476218-E6C9-4A91-A23D-9F719F441F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-3762241" y="1461508"/>
            <a:ext cx="8767289" cy="584427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A196F6-91E1-454E-AB14-117B9FCAD34D}"/>
              </a:ext>
            </a:extLst>
          </p:cNvPr>
          <p:cNvSpPr/>
          <p:nvPr/>
        </p:nvSpPr>
        <p:spPr>
          <a:xfrm>
            <a:off x="2637931" y="664259"/>
            <a:ext cx="8518400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ctr">
              <a:lnSpc>
                <a:spcPct val="107000"/>
              </a:lnSpc>
              <a:spcAft>
                <a:spcPts val="3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Глава государства 27 ноября 2023 г. подписал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Указ № 375 «Об объявлении 2024 года Годом качества»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BY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E4B5D47-FDFF-406F-98A2-08BA4F475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3EEA9E8-3852-B3DF-D86E-ED5DDD7F3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2" r="-807"/>
          <a:stretch/>
        </p:blipFill>
        <p:spPr bwMode="auto">
          <a:xfrm>
            <a:off x="3331676" y="1921820"/>
            <a:ext cx="8066942" cy="447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179341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н для презентации белорусский орнамент скачать (83 фото) - фото -  картинки и рисунки: скачать бесплатно" id="1026" name="Picture 2">
            <a:extLst>
              <a:ext uri="{FF2B5EF4-FFF2-40B4-BE49-F238E27FC236}">
                <a16:creationId xmlns:a16="http://schemas.microsoft.com/office/drawing/2014/main" id="{3DB97CF8-6EEF-4835-89D4-8DA7D2B5813A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65494" y="2028317"/>
            <a:ext cx="8790252" cy="58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54344E-7E41-B089-1980-2263BCD53422}"/>
              </a:ext>
            </a:extLst>
          </p:cNvPr>
          <p:cNvSpPr txBox="1"/>
          <p:nvPr/>
        </p:nvSpPr>
        <p:spPr>
          <a:xfrm>
            <a:off x="457834" y="364477"/>
            <a:ext cx="108028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 lang="ru-RU" sz="2400">
                <a:effectLst/>
                <a:latin charset="0" panose="02020603050405020304" pitchFamily="18" typeface="Times New Roman"/>
                <a:ea charset="0" panose="020F0502020204030204" pitchFamily="34" typeface="Calibri"/>
              </a:rPr>
              <a:t>5 января 2024 года в ходе совещания </a:t>
            </a:r>
            <a:r>
              <a:rPr dirty="0" lang="ru-RU" sz="2400">
                <a:solidFill>
                  <a:srgbClr val="222222"/>
                </a:solidFill>
                <a:effectLst/>
                <a:latin charset="0" panose="02020603050405020304" pitchFamily="18" typeface="Times New Roman"/>
                <a:ea charset="0" panose="020F0502020204030204" pitchFamily="34" typeface="Calibri"/>
              </a:rPr>
              <a:t>об основных направлениях работы по совершенствованию качества в 2024 году и Знаке качества Республики Беларусь </a:t>
            </a:r>
            <a:r>
              <a:rPr b="1" dirty="0" lang="ru-RU" sz="2400">
                <a:effectLst/>
                <a:latin charset="0" panose="02020603050405020304" pitchFamily="18" typeface="Times New Roman"/>
                <a:ea charset="0" panose="020F0502020204030204" pitchFamily="34" typeface="Calibri"/>
              </a:rPr>
              <a:t>Президент нашей страны</a:t>
            </a:r>
            <a:r>
              <a:rPr dirty="0" lang="ru-RU" sz="2400">
                <a:effectLst/>
                <a:latin charset="0" panose="02020603050405020304" pitchFamily="18" typeface="Times New Roman"/>
                <a:ea charset="0" panose="020F0502020204030204" pitchFamily="34" typeface="Calibri"/>
              </a:rPr>
              <a:t> подчеркнул: </a:t>
            </a:r>
            <a:endParaRPr dirty="0" lang="ru-BY" sz="24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F12DD6-7E6F-0808-BA70-ACDD2F428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DA2942-2EB9-A34F-2C06-18073AE968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"/>
          <a:stretch/>
        </p:blipFill>
        <p:spPr>
          <a:xfrm>
            <a:off x="4724764" y="1783126"/>
            <a:ext cx="7197059" cy="43680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D78203-52F5-C11A-EFE3-F9663DD4184C}"/>
              </a:ext>
            </a:extLst>
          </p:cNvPr>
          <p:cNvSpPr txBox="1"/>
          <p:nvPr/>
        </p:nvSpPr>
        <p:spPr>
          <a:xfrm>
            <a:off x="135088" y="1942955"/>
            <a:ext cx="4454587" cy="2024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indent="450215">
              <a:lnSpc>
                <a:spcPct val="106000"/>
              </a:lnSpc>
              <a:spcAft>
                <a:spcPts val="800"/>
              </a:spcAft>
            </a:pPr>
            <a:r>
              <a:rPr b="1" dirty="0" i="1" lang="ru-RU" sz="2400">
                <a:solidFill>
                  <a:srgbClr val="222222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«</a:t>
            </a:r>
            <a:r>
              <a:rPr b="1" dirty="0" i="1" lang="ru-RU" sz="24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Мы должны превзойти себя</a:t>
            </a:r>
            <a:r>
              <a:rPr dirty="0" i="1" lang="ru-RU" sz="24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…Мы пришли к такой ситуации, когда надо подниматься на ступень выше, а может быть, и на две</a:t>
            </a:r>
            <a:r>
              <a:rPr dirty="0" i="1" lang="ru-RU" sz="24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…</a:t>
            </a:r>
            <a:r>
              <a:rPr dirty="0" i="1" lang="ru-RU" sz="24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)»</a:t>
            </a:r>
            <a:r>
              <a:rPr dirty="0" lang="ru-RU" sz="24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.</a:t>
            </a:r>
            <a:endParaRPr dirty="0" lang="ru-BY" sz="2000">
              <a:effectLst/>
              <a:latin charset="0" panose="02020603050405020304" pitchFamily="18" typeface="Times New Roman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034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1E66A4-AD57-3E90-02F8-DFC03C80F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19643">
            <a:off x="-238020" y="241893"/>
            <a:ext cx="2672211" cy="218907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69BE371-A1F6-4D51-25F6-EABE85B08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58" y="1336431"/>
            <a:ext cx="588994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BC555B-E3C4-B8A4-0E08-7F6125995DF3}"/>
              </a:ext>
            </a:extLst>
          </p:cNvPr>
          <p:cNvSpPr txBox="1"/>
          <p:nvPr/>
        </p:nvSpPr>
        <p:spPr>
          <a:xfrm>
            <a:off x="1386987" y="1229323"/>
            <a:ext cx="108050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Качество труда – залог конкурентоспособности Беларуси</a:t>
            </a:r>
            <a:endParaRPr lang="ru-BY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7A4A8B-3553-3C31-DC06-F0AD565E2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6B69F9-73D9-B14F-6C0E-60C03418E043}"/>
              </a:ext>
            </a:extLst>
          </p:cNvPr>
          <p:cNvSpPr txBox="1"/>
          <p:nvPr/>
        </p:nvSpPr>
        <p:spPr>
          <a:xfrm>
            <a:off x="559191" y="2816697"/>
            <a:ext cx="5335173" cy="28072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критерий высокого качества отечественной продукции – это постоянно растущий экспорт белорусских товаров и услуг и узнаваемость нашего национального бренда </a:t>
            </a:r>
            <a:r>
              <a:rPr lang="ru-RU" sz="24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«Сделано в Беларуси»,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который представлен в 160 странах мира.</a:t>
            </a:r>
            <a:endParaRPr lang="ru-BY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8840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49A8EE-B6FB-9D6A-9126-6F27CEBBB756}"/>
              </a:ext>
            </a:extLst>
          </p:cNvPr>
          <p:cNvSpPr txBox="1"/>
          <p:nvPr/>
        </p:nvSpPr>
        <p:spPr>
          <a:xfrm>
            <a:off x="249701" y="725830"/>
            <a:ext cx="10483948" cy="14325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indent="450215">
              <a:lnSpc>
                <a:spcPct val="106000"/>
              </a:lnSpc>
              <a:spcAft>
                <a:spcPts val="800"/>
              </a:spcAft>
            </a:pPr>
            <a:r>
              <a:rPr b="1" dirty="0" lang="ru-RU" sz="28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«</a:t>
            </a:r>
            <a:r>
              <a:rPr b="1" dirty="0" lang="ru-RU" sz="28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По-белорусски</a:t>
            </a:r>
            <a:r>
              <a:rPr b="1" dirty="0" lang="ru-RU" sz="28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»</a:t>
            </a:r>
            <a:r>
              <a:rPr b="1" dirty="0" lang="ru-RU" sz="28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 </a:t>
            </a:r>
            <a:r>
              <a:rPr dirty="0" lang="ru-RU" sz="28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– уже значит качественно. Конкурентным преимуществом нашей продукции было и остается соотношение </a:t>
            </a:r>
            <a:r>
              <a:rPr b="1" dirty="0" lang="ru-RU" sz="28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«цена – качество».</a:t>
            </a:r>
            <a:endParaRPr b="1" dirty="0" lang="ru-BY" sz="2400">
              <a:effectLst/>
              <a:latin charset="0" panose="02020603050405020304" pitchFamily="18" typeface="Times New Roman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38D046-74C6-8FC1-46CE-88D71E04B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32936B0-17F1-5CE5-B304-370E9C6BE81D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" l="200" t="223"/>
          <a:stretch/>
        </p:blipFill>
        <p:spPr bwMode="auto">
          <a:xfrm>
            <a:off x="717452" y="2492208"/>
            <a:ext cx="4023359" cy="389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E854F3-6C3A-9294-940A-719484934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811" y="2055470"/>
            <a:ext cx="69532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DFB63C-D889-BC6C-45B7-1BD2C136AC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27621"/>
            <a:ext cx="12295163" cy="688562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2AAD73-6BBA-47B1-81E6-1DA10980C0B4}"/>
              </a:ext>
            </a:extLst>
          </p:cNvPr>
          <p:cNvSpPr/>
          <p:nvPr/>
        </p:nvSpPr>
        <p:spPr>
          <a:xfrm>
            <a:off x="814166" y="744102"/>
            <a:ext cx="10269416" cy="975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215" algn="ctr"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направления по повышению качества производства и качества жизни:</a:t>
            </a:r>
            <a:endParaRPr lang="ru-BY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50C53F-995B-4306-9CE0-DDE555807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A6D2D1-0FE3-AEFC-6031-C5123F8F80FF}"/>
              </a:ext>
            </a:extLst>
          </p:cNvPr>
          <p:cNvSpPr txBox="1"/>
          <p:nvPr/>
        </p:nvSpPr>
        <p:spPr>
          <a:xfrm>
            <a:off x="882747" y="1975369"/>
            <a:ext cx="10132255" cy="424731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повышение конкурентоспособности промышленного комплекса;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бережное и продуманное отношение к ресурсам;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устойчивая энергетика и энергоэффективность;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ускоренное развитие сферы услуг;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создание комфортных условий для инвестирования и ведения бизнеса;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укрепление демографического потенциала и здоровья нации;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повышение качества и доступности образования.</a:t>
            </a:r>
            <a:endParaRPr lang="ru-BY" sz="2400" b="1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4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089A70-27E1-454E-B042-6C6D80C06388}"/>
              </a:ext>
            </a:extLst>
          </p:cNvPr>
          <p:cNvSpPr/>
          <p:nvPr/>
        </p:nvSpPr>
        <p:spPr>
          <a:xfrm>
            <a:off x="689317" y="506503"/>
            <a:ext cx="8060788" cy="4581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 качества: традиция прошлого и настоящее</a:t>
            </a:r>
            <a:endParaRPr lang="ru-BY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90888-AAF5-4E73-BD85-A3E03327E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B819B4-E987-2DC7-B9FC-8E804F18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895" y="1464737"/>
            <a:ext cx="3031783" cy="3282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F4EBFA-CA86-89B3-50BF-9D80B159D773}"/>
              </a:ext>
            </a:extLst>
          </p:cNvPr>
          <p:cNvSpPr txBox="1"/>
          <p:nvPr/>
        </p:nvSpPr>
        <p:spPr>
          <a:xfrm>
            <a:off x="0" y="1381678"/>
            <a:ext cx="3649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Изображение Государственного </a:t>
            </a:r>
          </a:p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знака качества</a:t>
            </a:r>
            <a:endParaRPr lang="ru-BY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E96202-E15B-F878-2361-A7CCDB2F04B3}"/>
              </a:ext>
            </a:extLst>
          </p:cNvPr>
          <p:cNvSpPr txBox="1"/>
          <p:nvPr/>
        </p:nvSpPr>
        <p:spPr>
          <a:xfrm>
            <a:off x="5571877" y="1227225"/>
            <a:ext cx="6098344" cy="532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знак качества представляет собой пятиугольник красного цвета со слегка выпуклыми сторонами. </a:t>
            </a:r>
            <a:endParaRPr lang="ru-BY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центре Государственного знака качества на белом поле – стилизованное изображение перевернутой буквы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двух стреловидных элементов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красного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цвета. В верхней части Государственного знака качества – надпись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красного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цвета.</a:t>
            </a:r>
            <a:endParaRPr lang="ru-BY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Пять углов </a:t>
            </a:r>
            <a:r>
              <a:rPr lang="x-none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Государственного 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знака качества символизируют качество белорусской продукции, достигаемое </a:t>
            </a:r>
            <a:r>
              <a:rPr lang="be-BY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сочетанием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пяти показателей производства: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безопасности, экологичности, инновационности, технологичности и эстетичности.</a:t>
            </a:r>
            <a:endParaRPr lang="ru-BY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Нижний стреловидный элемент означает устойчивость системы качества, верхний, как символичные весы, – оптимальное соотношение общественного мнения о продукции и достижений производства.</a:t>
            </a:r>
            <a:endParaRPr lang="ru-BY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E477F84-5236-CC25-B155-1F3C7B14A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9" y="3354680"/>
            <a:ext cx="2123339" cy="21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C77866-A272-92FC-BC17-F68C36D3FC6E}"/>
              </a:ext>
            </a:extLst>
          </p:cNvPr>
          <p:cNvSpPr txBox="1"/>
          <p:nvPr/>
        </p:nvSpPr>
        <p:spPr>
          <a:xfrm>
            <a:off x="1264188" y="5163031"/>
            <a:ext cx="3998742" cy="1537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450215">
              <a:lnSpc>
                <a:spcPts val="1400"/>
              </a:lnSpc>
              <a:spcAft>
                <a:spcPts val="600"/>
              </a:spcAft>
            </a:pP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знак качества СССР введен в действие 20 апреля 1967 г. в целях стимулирования повышения качества и эффективности общественного производства. Он разработан </a:t>
            </a:r>
            <a:r>
              <a:rPr lang="ru-RU" sz="1600" i="1" spc="-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Всесоюзным научно-исследовательским институтом стандартизации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BY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6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3C4BC8-6F6D-3745-77B9-9B3B6B67B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8647" y="-1585221"/>
            <a:ext cx="15000647" cy="844322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BE5F03-6B49-BC24-E928-0A0E288DD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DF2099-6FC2-1ED6-795F-CA7F478AC4A5}"/>
              </a:ext>
            </a:extLst>
          </p:cNvPr>
          <p:cNvSpPr txBox="1"/>
          <p:nvPr/>
        </p:nvSpPr>
        <p:spPr>
          <a:xfrm>
            <a:off x="3705665" y="1218435"/>
            <a:ext cx="7964556" cy="408214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Беларуси созданы условия для дальнейшего повышения уровня и качества жизни населения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поддерживается высокий уровень безопасности, 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создаются новые рабочие места, 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обеспечены устойчивый рост реальной заработной платы, 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равный доступ к медицинскому обслуживанию, образованию, 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сохранены и приумножаются культурные ценности, 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поддерживается высокий уровень социальной защиты, 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созданы условия для участия в общественной жизни.  </a:t>
            </a:r>
            <a:endParaRPr lang="ru-BY" sz="2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74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508</Words>
  <Application>Microsoft Office PowerPoint</Application>
  <PresentationFormat>Широкоэкранный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Юлия В. Кунаховец</cp:lastModifiedBy>
  <cp:revision>74</cp:revision>
  <dcterms:created xsi:type="dcterms:W3CDTF">2023-04-18T08:45:09Z</dcterms:created>
  <dcterms:modified xsi:type="dcterms:W3CDTF">2024-01-12T06:59:27Z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3220747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